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League Spartan" charset="1" panose="00000800000000000000"/>
      <p:regular r:id="rId10"/>
    </p:embeddedFont>
    <p:embeddedFont>
      <p:font typeface="Roboto" charset="1" panose="02000000000000000000"/>
      <p:regular r:id="rId11"/>
    </p:embeddedFont>
    <p:embeddedFont>
      <p:font typeface="Roboto Bold" charset="1" panose="02000000000000000000"/>
      <p:regular r:id="rId12"/>
    </p:embeddedFont>
    <p:embeddedFont>
      <p:font typeface="Roboto Italics" charset="1" panose="02000000000000000000"/>
      <p:regular r:id="rId13"/>
    </p:embeddedFont>
    <p:embeddedFont>
      <p:font typeface="Roboto Bold Italics" charset="1" panose="02000000000000000000"/>
      <p:regular r:id="rId14"/>
    </p:embeddedFont>
    <p:embeddedFont>
      <p:font typeface="Barlow Condensed Bold" charset="1" panose="00000706000000000000"/>
      <p:regular r:id="rId15"/>
    </p:embeddedFont>
    <p:embeddedFont>
      <p:font typeface="Barlow Condensed Bold Bold" charset="1" panose="00000A06000000000000"/>
      <p:regular r:id="rId16"/>
    </p:embeddedFont>
    <p:embeddedFont>
      <p:font typeface="Barlow Condensed Bold Italics" charset="1" panose="00000706000000000000"/>
      <p:regular r:id="rId17"/>
    </p:embeddedFont>
    <p:embeddedFont>
      <p:font typeface="Barlow Condensed Bold Bold Italics" charset="1" panose="00000A06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23" Target="slides/slide5.xml" Type="http://schemas.openxmlformats.org/officeDocument/2006/relationships/slide"/><Relationship Id="rId24" Target="slides/slide6.xml" Type="http://schemas.openxmlformats.org/officeDocument/2006/relationships/slide"/><Relationship Id="rId25" Target="slides/slide7.xml" Type="http://schemas.openxmlformats.org/officeDocument/2006/relationships/slide"/><Relationship Id="rId26" Target="slides/slide8.xml" Type="http://schemas.openxmlformats.org/officeDocument/2006/relationships/slide"/><Relationship Id="rId27" Target="slides/slide9.xml" Type="http://schemas.openxmlformats.org/officeDocument/2006/relationships/slide"/><Relationship Id="rId28" Target="slides/slide10.xml" Type="http://schemas.openxmlformats.org/officeDocument/2006/relationships/slide"/><Relationship Id="rId29" Target="slides/slide11.xml" Type="http://schemas.openxmlformats.org/officeDocument/2006/relationships/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31" Target="slides/slide13.xml" Type="http://schemas.openxmlformats.org/officeDocument/2006/relationships/slide"/><Relationship Id="rId32" Target="slides/slide14.xml" Type="http://schemas.openxmlformats.org/officeDocument/2006/relationships/slide"/><Relationship Id="rId33" Target="slides/slide15.xml" Type="http://schemas.openxmlformats.org/officeDocument/2006/relationships/slide"/><Relationship Id="rId34" Target="slides/slide16.xml" Type="http://schemas.openxmlformats.org/officeDocument/2006/relationships/slide"/><Relationship Id="rId35" Target="slides/slide17.xml" Type="http://schemas.openxmlformats.org/officeDocument/2006/relationships/slide"/><Relationship Id="rId36" Target="slides/slide18.xml" Type="http://schemas.openxmlformats.org/officeDocument/2006/relationships/slide"/><Relationship Id="rId37" Target="slides/slide19.xml" Type="http://schemas.openxmlformats.org/officeDocument/2006/relationships/slide"/><Relationship Id="rId38" Target="slides/slide20.xml" Type="http://schemas.openxmlformats.org/officeDocument/2006/relationships/slide"/><Relationship Id="rId39" Target="slides/slide21.xml" Type="http://schemas.openxmlformats.org/officeDocument/2006/relationships/slide"/><Relationship Id="rId4" Target="theme/theme1.xml" Type="http://schemas.openxmlformats.org/officeDocument/2006/relationships/theme"/><Relationship Id="rId40" Target="slides/slide22.xml" Type="http://schemas.openxmlformats.org/officeDocument/2006/relationships/slide"/><Relationship Id="rId41" Target="slides/slide23.xml" Type="http://schemas.openxmlformats.org/officeDocument/2006/relationships/slide"/><Relationship Id="rId42" Target="slides/slide24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svg" Type="http://schemas.openxmlformats.org/officeDocument/2006/relationships/image"/><Relationship Id="rId4" Target="../media/image46.png" Type="http://schemas.openxmlformats.org/officeDocument/2006/relationships/image"/><Relationship Id="rId5" Target="../media/image47.svg" Type="http://schemas.openxmlformats.org/officeDocument/2006/relationships/image"/><Relationship Id="rId6" Target="../media/image48.png" Type="http://schemas.openxmlformats.org/officeDocument/2006/relationships/image"/><Relationship Id="rId7" Target="../media/image49.svg" Type="http://schemas.openxmlformats.org/officeDocument/2006/relationships/image"/><Relationship Id="rId8" Target="../media/image50.png" Type="http://schemas.openxmlformats.org/officeDocument/2006/relationships/image"/><Relationship Id="rId9" Target="../media/image51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54.png" Type="http://schemas.openxmlformats.org/officeDocument/2006/relationships/image"/><Relationship Id="rId7" Target="../media/image55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jpeg" Type="http://schemas.openxmlformats.org/officeDocument/2006/relationships/image"/><Relationship Id="rId3" Target="../media/image57.png" Type="http://schemas.openxmlformats.org/officeDocument/2006/relationships/image"/><Relationship Id="rId4" Target="../media/image58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pn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Relationship Id="rId3" Target="../media/image66.png" Type="http://schemas.openxmlformats.org/officeDocument/2006/relationships/image"/><Relationship Id="rId4" Target="../media/image67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Relationship Id="rId3" Target="../media/image69.png" Type="http://schemas.openxmlformats.org/officeDocument/2006/relationships/image"/><Relationship Id="rId4" Target="../media/image70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50.png" Type="http://schemas.openxmlformats.org/officeDocument/2006/relationships/image"/><Relationship Id="rId5" Target="../media/image51.sv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71.png" Type="http://schemas.openxmlformats.org/officeDocument/2006/relationships/image"/><Relationship Id="rId5" Target="../media/image72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77.png" Type="http://schemas.openxmlformats.org/officeDocument/2006/relationships/image"/><Relationship Id="rId9" Target="../media/image78.sv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20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2C32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37474">
            <a:off x="8804256" y="3855601"/>
            <a:ext cx="7315200" cy="195975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460098" y="5960796"/>
            <a:ext cx="8566000" cy="893939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221369">
            <a:off x="2090255" y="2672995"/>
            <a:ext cx="14667022" cy="3452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198" spc="646">
                <a:solidFill>
                  <a:srgbClr val="000000"/>
                </a:solidFill>
                <a:latin typeface="League Spartan Bold"/>
              </a:rPr>
              <a:t>MAKE A MOVE(MENT)</a:t>
            </a:r>
          </a:p>
        </p:txBody>
      </p:sp>
      <p:sp>
        <p:nvSpPr>
          <p:cNvPr name="TextBox 8" id="8"/>
          <p:cNvSpPr txBox="true"/>
          <p:nvPr/>
        </p:nvSpPr>
        <p:spPr>
          <a:xfrm rot="-5400000">
            <a:off x="-1652198" y="2813005"/>
            <a:ext cx="5098847" cy="262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18"/>
              </a:lnSpc>
              <a:spcBef>
                <a:spcPct val="0"/>
              </a:spcBef>
            </a:pPr>
            <a:r>
              <a:rPr lang="en-US" sz="1386" spc="144">
                <a:solidFill>
                  <a:srgbClr val="000000"/>
                </a:solidFill>
                <a:latin typeface="League Spartan Bold"/>
              </a:rPr>
              <a:t>EU DEMOCRACY RALLY</a:t>
            </a:r>
          </a:p>
        </p:txBody>
      </p:sp>
      <p:sp>
        <p:nvSpPr>
          <p:cNvPr name="TextBox 9" id="9"/>
          <p:cNvSpPr txBox="true"/>
          <p:nvPr/>
        </p:nvSpPr>
        <p:spPr>
          <a:xfrm rot="-5400000">
            <a:off x="-1943721" y="2813005"/>
            <a:ext cx="5098847" cy="262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18"/>
              </a:lnSpc>
              <a:spcBef>
                <a:spcPct val="0"/>
              </a:spcBef>
            </a:pPr>
            <a:r>
              <a:rPr lang="en-US" sz="1386" spc="144">
                <a:solidFill>
                  <a:srgbClr val="000000"/>
                </a:solidFill>
                <a:latin typeface="League Spartan Bold"/>
              </a:rPr>
              <a:t>FACILITATOR: ANA DRAGOMIR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14425" y="6844336"/>
            <a:ext cx="16606220" cy="1928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sz="3770" spc="399">
                <a:solidFill>
                  <a:srgbClr val="000000"/>
                </a:solidFill>
                <a:latin typeface="Roboto Bold"/>
              </a:rPr>
              <a:t>the use of media and message in developping a communication campaign</a:t>
            </a:r>
          </a:p>
          <a:p>
            <a:pPr algn="ctr">
              <a:lnSpc>
                <a:spcPts val="5165"/>
              </a:lnSpc>
            </a:pPr>
            <a:r>
              <a:rPr lang="en-US" sz="3770" spc="399">
                <a:solidFill>
                  <a:srgbClr val="000000"/>
                </a:solidFill>
                <a:latin typeface="Roboto Bold"/>
              </a:rPr>
              <a:t>(advocacy or a form of protest)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7177" y="1402502"/>
            <a:ext cx="16606220" cy="632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sz="3770" spc="399">
                <a:solidFill>
                  <a:srgbClr val="000000"/>
                </a:solidFill>
                <a:latin typeface="Roboto Bold"/>
              </a:rPr>
              <a:t>how to: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61856" y="9428339"/>
            <a:ext cx="5098847" cy="262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18"/>
              </a:lnSpc>
              <a:spcBef>
                <a:spcPct val="0"/>
              </a:spcBef>
            </a:pPr>
            <a:r>
              <a:rPr lang="en-US" sz="1386" spc="144">
                <a:solidFill>
                  <a:srgbClr val="000000"/>
                </a:solidFill>
                <a:latin typeface="League Spartan Bold"/>
              </a:rPr>
              <a:t>LUXEMBOURG 2022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67565">
            <a:off x="-3269598" y="6151296"/>
            <a:ext cx="8566000" cy="893939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65641">
            <a:off x="-3079098" y="6341796"/>
            <a:ext cx="8566000" cy="8939390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186353">
            <a:off x="15951398" y="-4074640"/>
            <a:ext cx="8566000" cy="893939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994450">
            <a:off x="15951398" y="-3440995"/>
            <a:ext cx="8566000" cy="89393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02748" y="1625073"/>
            <a:ext cx="882503" cy="167950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953882" y="5143500"/>
            <a:ext cx="9001712" cy="890044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80032" y="4026247"/>
            <a:ext cx="16527936" cy="569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09"/>
              </a:lnSpc>
            </a:pPr>
            <a:r>
              <a:rPr lang="en-US" sz="3717" spc="197">
                <a:solidFill>
                  <a:srgbClr val="000000"/>
                </a:solidFill>
                <a:latin typeface="League Spartan"/>
              </a:rPr>
              <a:t>BUT HOW DO YOU MAKE A COMMUNICATION CAMPAIGN?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773168" y="7477276"/>
            <a:ext cx="4209087" cy="679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84"/>
              </a:lnSpc>
            </a:pPr>
            <a:r>
              <a:rPr lang="en-US" sz="4075" spc="-114">
                <a:solidFill>
                  <a:srgbClr val="000000"/>
                </a:solidFill>
                <a:latin typeface="League Spartan Bold"/>
              </a:rPr>
              <a:t>- crash course -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8212" y="2012149"/>
            <a:ext cx="4645936" cy="1147887"/>
            <a:chOff x="0" y="0"/>
            <a:chExt cx="1223621" cy="30232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223621" cy="302324"/>
            </a:xfrm>
            <a:custGeom>
              <a:avLst/>
              <a:gdLst/>
              <a:ahLst/>
              <a:cxnLst/>
              <a:rect r="r" b="b" t="t" l="l"/>
              <a:pathLst>
                <a:path h="302324" w="1223621">
                  <a:moveTo>
                    <a:pt x="0" y="0"/>
                  </a:moveTo>
                  <a:lnTo>
                    <a:pt x="1223621" y="0"/>
                  </a:lnTo>
                  <a:lnTo>
                    <a:pt x="1223621" y="302324"/>
                  </a:lnTo>
                  <a:lnTo>
                    <a:pt x="0" y="302324"/>
                  </a:lnTo>
                  <a:close/>
                </a:path>
              </a:pathLst>
            </a:custGeom>
            <a:solidFill>
              <a:srgbClr val="F47A7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8212" y="2012149"/>
            <a:ext cx="4645936" cy="6262702"/>
            <a:chOff x="0" y="0"/>
            <a:chExt cx="1694850" cy="2284651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694850" cy="2284651"/>
            </a:xfrm>
            <a:custGeom>
              <a:avLst/>
              <a:gdLst/>
              <a:ahLst/>
              <a:cxnLst/>
              <a:rect r="r" b="b" t="t" l="l"/>
              <a:pathLst>
                <a:path h="2284651" w="1694850">
                  <a:moveTo>
                    <a:pt x="0" y="0"/>
                  </a:moveTo>
                  <a:lnTo>
                    <a:pt x="0" y="2284651"/>
                  </a:lnTo>
                  <a:lnTo>
                    <a:pt x="1694850" y="2284651"/>
                  </a:lnTo>
                  <a:lnTo>
                    <a:pt x="1694850" y="0"/>
                  </a:lnTo>
                  <a:lnTo>
                    <a:pt x="0" y="0"/>
                  </a:lnTo>
                  <a:close/>
                  <a:moveTo>
                    <a:pt x="1633890" y="2223691"/>
                  </a:moveTo>
                  <a:lnTo>
                    <a:pt x="59690" y="2223691"/>
                  </a:lnTo>
                  <a:lnTo>
                    <a:pt x="59690" y="59690"/>
                  </a:lnTo>
                  <a:lnTo>
                    <a:pt x="1633890" y="59690"/>
                  </a:lnTo>
                  <a:lnTo>
                    <a:pt x="1633890" y="2223691"/>
                  </a:lnTo>
                  <a:close/>
                </a:path>
              </a:pathLst>
            </a:custGeom>
            <a:solidFill>
              <a:srgbClr val="F47A7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821641" y="2012149"/>
            <a:ext cx="4645936" cy="1147887"/>
            <a:chOff x="0" y="0"/>
            <a:chExt cx="1223621" cy="302324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1223621" cy="302324"/>
            </a:xfrm>
            <a:custGeom>
              <a:avLst/>
              <a:gdLst/>
              <a:ahLst/>
              <a:cxnLst/>
              <a:rect r="r" b="b" t="t" l="l"/>
              <a:pathLst>
                <a:path h="302324" w="1223621">
                  <a:moveTo>
                    <a:pt x="0" y="0"/>
                  </a:moveTo>
                  <a:lnTo>
                    <a:pt x="1223621" y="0"/>
                  </a:lnTo>
                  <a:lnTo>
                    <a:pt x="1223621" y="302324"/>
                  </a:lnTo>
                  <a:lnTo>
                    <a:pt x="0" y="302324"/>
                  </a:lnTo>
                  <a:close/>
                </a:path>
              </a:pathLst>
            </a:custGeom>
            <a:solidFill>
              <a:srgbClr val="F47A7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821641" y="2012149"/>
            <a:ext cx="4645936" cy="6262702"/>
            <a:chOff x="0" y="0"/>
            <a:chExt cx="1694850" cy="2284651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1694850" cy="2284651"/>
            </a:xfrm>
            <a:custGeom>
              <a:avLst/>
              <a:gdLst/>
              <a:ahLst/>
              <a:cxnLst/>
              <a:rect r="r" b="b" t="t" l="l"/>
              <a:pathLst>
                <a:path h="2284651" w="1694850">
                  <a:moveTo>
                    <a:pt x="0" y="0"/>
                  </a:moveTo>
                  <a:lnTo>
                    <a:pt x="0" y="2284651"/>
                  </a:lnTo>
                  <a:lnTo>
                    <a:pt x="1694850" y="2284651"/>
                  </a:lnTo>
                  <a:lnTo>
                    <a:pt x="1694850" y="0"/>
                  </a:lnTo>
                  <a:lnTo>
                    <a:pt x="0" y="0"/>
                  </a:lnTo>
                  <a:close/>
                  <a:moveTo>
                    <a:pt x="1633890" y="2223691"/>
                  </a:moveTo>
                  <a:lnTo>
                    <a:pt x="59690" y="2223691"/>
                  </a:lnTo>
                  <a:lnTo>
                    <a:pt x="59690" y="59690"/>
                  </a:lnTo>
                  <a:lnTo>
                    <a:pt x="1633890" y="59690"/>
                  </a:lnTo>
                  <a:lnTo>
                    <a:pt x="1633890" y="2223691"/>
                  </a:lnTo>
                  <a:close/>
                </a:path>
              </a:pathLst>
            </a:custGeom>
            <a:solidFill>
              <a:srgbClr val="F47A7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143852" y="2012149"/>
            <a:ext cx="4645936" cy="1147887"/>
            <a:chOff x="0" y="0"/>
            <a:chExt cx="1223621" cy="302324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1223621" cy="302324"/>
            </a:xfrm>
            <a:custGeom>
              <a:avLst/>
              <a:gdLst/>
              <a:ahLst/>
              <a:cxnLst/>
              <a:rect r="r" b="b" t="t" l="l"/>
              <a:pathLst>
                <a:path h="302324" w="1223621">
                  <a:moveTo>
                    <a:pt x="0" y="0"/>
                  </a:moveTo>
                  <a:lnTo>
                    <a:pt x="1223621" y="0"/>
                  </a:lnTo>
                  <a:lnTo>
                    <a:pt x="1223621" y="302324"/>
                  </a:lnTo>
                  <a:lnTo>
                    <a:pt x="0" y="302324"/>
                  </a:lnTo>
                  <a:close/>
                </a:path>
              </a:pathLst>
            </a:custGeom>
            <a:solidFill>
              <a:srgbClr val="F47A7E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143852" y="2012149"/>
            <a:ext cx="4645936" cy="6262702"/>
            <a:chOff x="0" y="0"/>
            <a:chExt cx="1694850" cy="2284651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1694850" cy="2284651"/>
            </a:xfrm>
            <a:custGeom>
              <a:avLst/>
              <a:gdLst/>
              <a:ahLst/>
              <a:cxnLst/>
              <a:rect r="r" b="b" t="t" l="l"/>
              <a:pathLst>
                <a:path h="2284651" w="1694850">
                  <a:moveTo>
                    <a:pt x="0" y="0"/>
                  </a:moveTo>
                  <a:lnTo>
                    <a:pt x="0" y="2284651"/>
                  </a:lnTo>
                  <a:lnTo>
                    <a:pt x="1694850" y="2284651"/>
                  </a:lnTo>
                  <a:lnTo>
                    <a:pt x="1694850" y="0"/>
                  </a:lnTo>
                  <a:lnTo>
                    <a:pt x="0" y="0"/>
                  </a:lnTo>
                  <a:close/>
                  <a:moveTo>
                    <a:pt x="1633890" y="2223691"/>
                  </a:moveTo>
                  <a:lnTo>
                    <a:pt x="59690" y="2223691"/>
                  </a:lnTo>
                  <a:lnTo>
                    <a:pt x="59690" y="59690"/>
                  </a:lnTo>
                  <a:lnTo>
                    <a:pt x="1633890" y="59690"/>
                  </a:lnTo>
                  <a:lnTo>
                    <a:pt x="1633890" y="2223691"/>
                  </a:lnTo>
                  <a:close/>
                </a:path>
              </a:pathLst>
            </a:custGeom>
            <a:solidFill>
              <a:srgbClr val="F47A7E"/>
            </a:solidFill>
          </p:spPr>
        </p:sp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624733" y="2066217"/>
            <a:ext cx="1039751" cy="103975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301304" y="2066217"/>
            <a:ext cx="1039751" cy="1039751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46945" y="2066217"/>
            <a:ext cx="1039751" cy="1039751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7064346" y="3231515"/>
            <a:ext cx="4159309" cy="3998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 Bold"/>
              </a:rPr>
              <a:t>State the mission and the vision of the campaign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What do you want to achieve </a:t>
            </a: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with it?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What are you working towards?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</p:txBody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028700" y="8631356"/>
            <a:ext cx="4114800" cy="41148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201900" y="-2534091"/>
            <a:ext cx="4114800" cy="4114800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1738407" y="3231515"/>
            <a:ext cx="4159309" cy="4798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 Bold"/>
              </a:rPr>
              <a:t>Identify the cause you want to campaign about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What do you want people to know about it?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What do you want them to do?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What is the big goal of the campaign, how does succes look like?</a:t>
            </a:r>
          </a:p>
          <a:p>
            <a:pPr>
              <a:lnSpc>
                <a:spcPts val="3150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2391502" y="3231515"/>
            <a:ext cx="4159309" cy="3998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 Bold"/>
              </a:rPr>
              <a:t>Find your target audience and the types of public</a:t>
            </a:r>
          </a:p>
          <a:p>
            <a:pPr algn="ctr"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What are the characteristics of your target audience? (</a:t>
            </a:r>
            <a:r>
              <a:rPr lang="en-US" sz="2299" spc="-64">
                <a:solidFill>
                  <a:srgbClr val="000000"/>
                </a:solidFill>
                <a:latin typeface="Roboto Italics"/>
              </a:rPr>
              <a:t>persona</a:t>
            </a:r>
            <a:r>
              <a:rPr lang="en-US" sz="2299" spc="-64">
                <a:solidFill>
                  <a:srgbClr val="000000"/>
                </a:solidFill>
                <a:latin typeface="Roboto"/>
              </a:rPr>
              <a:t>)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What are their values?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54958" y="2120006"/>
            <a:ext cx="16948604" cy="603648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54958" y="803410"/>
            <a:ext cx="14468763" cy="37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9"/>
              </a:lnSpc>
              <a:spcBef>
                <a:spcPct val="0"/>
              </a:spcBef>
            </a:pPr>
            <a:r>
              <a:rPr lang="en-US" sz="1999" spc="767">
                <a:solidFill>
                  <a:srgbClr val="000000"/>
                </a:solidFill>
                <a:latin typeface="League Spartan Bold"/>
              </a:rPr>
              <a:t>EXAMPLES: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14663" r="0" b="0"/>
          <a:stretch>
            <a:fillRect/>
          </a:stretch>
        </p:blipFill>
        <p:spPr>
          <a:xfrm flipH="false" flipV="false" rot="0">
            <a:off x="1028700" y="2127113"/>
            <a:ext cx="16230600" cy="7284434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54958" y="803410"/>
            <a:ext cx="14468763" cy="37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9"/>
              </a:lnSpc>
              <a:spcBef>
                <a:spcPct val="0"/>
              </a:spcBef>
            </a:pPr>
            <a:r>
              <a:rPr lang="en-US" sz="1999" spc="767">
                <a:solidFill>
                  <a:srgbClr val="000000"/>
                </a:solidFill>
                <a:latin typeface="League Spartan Bold"/>
              </a:rPr>
              <a:t>EXAMPLES: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8212" y="1564474"/>
            <a:ext cx="4645936" cy="1147887"/>
            <a:chOff x="0" y="0"/>
            <a:chExt cx="1223621" cy="30232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223621" cy="302324"/>
            </a:xfrm>
            <a:custGeom>
              <a:avLst/>
              <a:gdLst/>
              <a:ahLst/>
              <a:cxnLst/>
              <a:rect r="r" b="b" t="t" l="l"/>
              <a:pathLst>
                <a:path h="302324" w="1223621">
                  <a:moveTo>
                    <a:pt x="0" y="0"/>
                  </a:moveTo>
                  <a:lnTo>
                    <a:pt x="1223621" y="0"/>
                  </a:lnTo>
                  <a:lnTo>
                    <a:pt x="1223621" y="302324"/>
                  </a:lnTo>
                  <a:lnTo>
                    <a:pt x="0" y="302324"/>
                  </a:lnTo>
                  <a:close/>
                </a:path>
              </a:pathLst>
            </a:custGeom>
            <a:solidFill>
              <a:srgbClr val="F47A7E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98212" y="1564474"/>
            <a:ext cx="4645936" cy="6262702"/>
            <a:chOff x="0" y="0"/>
            <a:chExt cx="1694850" cy="2284651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694850" cy="2284651"/>
            </a:xfrm>
            <a:custGeom>
              <a:avLst/>
              <a:gdLst/>
              <a:ahLst/>
              <a:cxnLst/>
              <a:rect r="r" b="b" t="t" l="l"/>
              <a:pathLst>
                <a:path h="2284651" w="1694850">
                  <a:moveTo>
                    <a:pt x="0" y="0"/>
                  </a:moveTo>
                  <a:lnTo>
                    <a:pt x="0" y="2284651"/>
                  </a:lnTo>
                  <a:lnTo>
                    <a:pt x="1694850" y="2284651"/>
                  </a:lnTo>
                  <a:lnTo>
                    <a:pt x="1694850" y="0"/>
                  </a:lnTo>
                  <a:lnTo>
                    <a:pt x="0" y="0"/>
                  </a:lnTo>
                  <a:close/>
                  <a:moveTo>
                    <a:pt x="1633890" y="2223691"/>
                  </a:moveTo>
                  <a:lnTo>
                    <a:pt x="59690" y="2223691"/>
                  </a:lnTo>
                  <a:lnTo>
                    <a:pt x="59690" y="59690"/>
                  </a:lnTo>
                  <a:lnTo>
                    <a:pt x="1633890" y="59690"/>
                  </a:lnTo>
                  <a:lnTo>
                    <a:pt x="1633890" y="2223691"/>
                  </a:lnTo>
                  <a:close/>
                </a:path>
              </a:pathLst>
            </a:custGeom>
            <a:solidFill>
              <a:srgbClr val="F47A7E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6821641" y="1564474"/>
            <a:ext cx="4645936" cy="1147887"/>
            <a:chOff x="0" y="0"/>
            <a:chExt cx="1223621" cy="302324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1223621" cy="302324"/>
            </a:xfrm>
            <a:custGeom>
              <a:avLst/>
              <a:gdLst/>
              <a:ahLst/>
              <a:cxnLst/>
              <a:rect r="r" b="b" t="t" l="l"/>
              <a:pathLst>
                <a:path h="302324" w="1223621">
                  <a:moveTo>
                    <a:pt x="0" y="0"/>
                  </a:moveTo>
                  <a:lnTo>
                    <a:pt x="1223621" y="0"/>
                  </a:lnTo>
                  <a:lnTo>
                    <a:pt x="1223621" y="302324"/>
                  </a:lnTo>
                  <a:lnTo>
                    <a:pt x="0" y="302324"/>
                  </a:lnTo>
                  <a:close/>
                </a:path>
              </a:pathLst>
            </a:custGeom>
            <a:solidFill>
              <a:srgbClr val="F47A7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821641" y="1564474"/>
            <a:ext cx="4645936" cy="6262702"/>
            <a:chOff x="0" y="0"/>
            <a:chExt cx="1694850" cy="2284651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1694850" cy="2284651"/>
            </a:xfrm>
            <a:custGeom>
              <a:avLst/>
              <a:gdLst/>
              <a:ahLst/>
              <a:cxnLst/>
              <a:rect r="r" b="b" t="t" l="l"/>
              <a:pathLst>
                <a:path h="2284651" w="1694850">
                  <a:moveTo>
                    <a:pt x="0" y="0"/>
                  </a:moveTo>
                  <a:lnTo>
                    <a:pt x="0" y="2284651"/>
                  </a:lnTo>
                  <a:lnTo>
                    <a:pt x="1694850" y="2284651"/>
                  </a:lnTo>
                  <a:lnTo>
                    <a:pt x="1694850" y="0"/>
                  </a:lnTo>
                  <a:lnTo>
                    <a:pt x="0" y="0"/>
                  </a:lnTo>
                  <a:close/>
                  <a:moveTo>
                    <a:pt x="1633890" y="2223691"/>
                  </a:moveTo>
                  <a:lnTo>
                    <a:pt x="59690" y="2223691"/>
                  </a:lnTo>
                  <a:lnTo>
                    <a:pt x="59690" y="59690"/>
                  </a:lnTo>
                  <a:lnTo>
                    <a:pt x="1633890" y="59690"/>
                  </a:lnTo>
                  <a:lnTo>
                    <a:pt x="1633890" y="2223691"/>
                  </a:lnTo>
                  <a:close/>
                </a:path>
              </a:pathLst>
            </a:custGeom>
            <a:solidFill>
              <a:srgbClr val="F47A7E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143852" y="1564474"/>
            <a:ext cx="4645936" cy="1147887"/>
            <a:chOff x="0" y="0"/>
            <a:chExt cx="1223621" cy="302324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1223621" cy="302324"/>
            </a:xfrm>
            <a:custGeom>
              <a:avLst/>
              <a:gdLst/>
              <a:ahLst/>
              <a:cxnLst/>
              <a:rect r="r" b="b" t="t" l="l"/>
              <a:pathLst>
                <a:path h="302324" w="1223621">
                  <a:moveTo>
                    <a:pt x="0" y="0"/>
                  </a:moveTo>
                  <a:lnTo>
                    <a:pt x="1223621" y="0"/>
                  </a:lnTo>
                  <a:lnTo>
                    <a:pt x="1223621" y="302324"/>
                  </a:lnTo>
                  <a:lnTo>
                    <a:pt x="0" y="302324"/>
                  </a:lnTo>
                  <a:close/>
                </a:path>
              </a:pathLst>
            </a:custGeom>
            <a:solidFill>
              <a:srgbClr val="F47A7E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2143852" y="1564474"/>
            <a:ext cx="4645936" cy="6262702"/>
            <a:chOff x="0" y="0"/>
            <a:chExt cx="1694850" cy="2284651"/>
          </a:xfrm>
        </p:grpSpPr>
        <p:sp>
          <p:nvSpPr>
            <p:cNvPr name="Freeform 16" id="16"/>
            <p:cNvSpPr/>
            <p:nvPr/>
          </p:nvSpPr>
          <p:spPr>
            <a:xfrm>
              <a:off x="0" y="0"/>
              <a:ext cx="1694850" cy="2284651"/>
            </a:xfrm>
            <a:custGeom>
              <a:avLst/>
              <a:gdLst/>
              <a:ahLst/>
              <a:cxnLst/>
              <a:rect r="r" b="b" t="t" l="l"/>
              <a:pathLst>
                <a:path h="2284651" w="1694850">
                  <a:moveTo>
                    <a:pt x="0" y="0"/>
                  </a:moveTo>
                  <a:lnTo>
                    <a:pt x="0" y="2284651"/>
                  </a:lnTo>
                  <a:lnTo>
                    <a:pt x="1694850" y="2284651"/>
                  </a:lnTo>
                  <a:lnTo>
                    <a:pt x="1694850" y="0"/>
                  </a:lnTo>
                  <a:lnTo>
                    <a:pt x="0" y="0"/>
                  </a:lnTo>
                  <a:close/>
                  <a:moveTo>
                    <a:pt x="1633890" y="2223691"/>
                  </a:moveTo>
                  <a:lnTo>
                    <a:pt x="59690" y="2223691"/>
                  </a:lnTo>
                  <a:lnTo>
                    <a:pt x="59690" y="59690"/>
                  </a:lnTo>
                  <a:lnTo>
                    <a:pt x="1633890" y="59690"/>
                  </a:lnTo>
                  <a:lnTo>
                    <a:pt x="1633890" y="2223691"/>
                  </a:lnTo>
                  <a:close/>
                </a:path>
              </a:pathLst>
            </a:custGeom>
            <a:solidFill>
              <a:srgbClr val="F47A7E"/>
            </a:solidFill>
          </p:spPr>
        </p:sp>
      </p:grpSp>
      <p:pic>
        <p:nvPicPr>
          <p:cNvPr name="Picture 17" id="1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3298186" y="1618542"/>
            <a:ext cx="1039751" cy="103975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624124" y="1608144"/>
            <a:ext cx="1039751" cy="105014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44077" y="1618542"/>
            <a:ext cx="1039751" cy="1039751"/>
          </a:xfrm>
          <a:prstGeom prst="rect">
            <a:avLst/>
          </a:prstGeom>
        </p:spPr>
      </p:pic>
      <p:sp>
        <p:nvSpPr>
          <p:cNvPr name="TextBox 20" id="20"/>
          <p:cNvSpPr txBox="true"/>
          <p:nvPr/>
        </p:nvSpPr>
        <p:spPr>
          <a:xfrm rot="0">
            <a:off x="7064954" y="2860040"/>
            <a:ext cx="4159309" cy="5598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 Bold"/>
              </a:rPr>
              <a:t>Define your key message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Based on the target audience, their values, and your objectives - find the key message that will set the tone of the whole campaign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The message has to be adapted to the kind of public and the kind of stakeholders 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</p:txBody>
      </p:sp>
      <p:pic>
        <p:nvPicPr>
          <p:cNvPr name="Picture 21" id="21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573726" y="6731635"/>
            <a:ext cx="4071938" cy="4114800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789788" y="-760609"/>
            <a:ext cx="4071938" cy="4114800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1738407" y="2860040"/>
            <a:ext cx="4159309" cy="5198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 Bold"/>
              </a:rPr>
              <a:t>Define your objectives (SMART)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Specific</a:t>
            </a: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Measurable</a:t>
            </a: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Achievable </a:t>
            </a: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Relevant</a:t>
            </a: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Time-bound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Define the big goal of the campaign and then break it down into reachable and measurable tasks</a:t>
            </a:r>
          </a:p>
          <a:p>
            <a:pPr>
              <a:lnSpc>
                <a:spcPts val="3150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12391502" y="2955290"/>
            <a:ext cx="4159309" cy="5198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 Bold"/>
              </a:rPr>
              <a:t>Choose your channels </a:t>
            </a:r>
          </a:p>
          <a:p>
            <a:pPr algn="ctr"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Where will the campaign take place? Will it make use only of social media?</a:t>
            </a: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Mainstream media, TV, radio, OOH (out-of-home banners, flyers, posters)?</a:t>
            </a:r>
          </a:p>
          <a:p>
            <a:pPr>
              <a:lnSpc>
                <a:spcPts val="3150"/>
              </a:lnSpc>
            </a:pPr>
            <a:r>
              <a:rPr lang="en-US" sz="2299" spc="-64">
                <a:solidFill>
                  <a:srgbClr val="000000"/>
                </a:solidFill>
                <a:latin typeface="Roboto"/>
              </a:rPr>
              <a:t>Events?</a:t>
            </a: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  <a:p>
            <a:pPr>
              <a:lnSpc>
                <a:spcPts val="3150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738407" y="8201533"/>
            <a:ext cx="14468763" cy="635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16"/>
              </a:lnSpc>
            </a:pPr>
            <a:r>
              <a:rPr lang="en-US" sz="1910" spc="-53">
                <a:solidFill>
                  <a:srgbClr val="000000"/>
                </a:solidFill>
                <a:latin typeface="League Spartan Bold"/>
              </a:rPr>
              <a:t>Communication activities are constant while running a campaign. Ideas can be adjusted and improved continuously,</a:t>
            </a:r>
          </a:p>
          <a:p>
            <a:pPr algn="ctr">
              <a:lnSpc>
                <a:spcPts val="2616"/>
              </a:lnSpc>
            </a:pPr>
            <a:r>
              <a:rPr lang="en-US" sz="1910" spc="-53">
                <a:solidFill>
                  <a:srgbClr val="000000"/>
                </a:solidFill>
                <a:latin typeface="League Spartan Bold"/>
              </a:rPr>
              <a:t> but the main vision, objectives, public and key message have to be set in stone before the release.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233609" y="9487024"/>
            <a:ext cx="3371902" cy="262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18"/>
              </a:lnSpc>
              <a:spcBef>
                <a:spcPct val="0"/>
              </a:spcBef>
            </a:pPr>
            <a:r>
              <a:rPr lang="en-US" sz="1386" spc="144">
                <a:solidFill>
                  <a:srgbClr val="000000"/>
                </a:solidFill>
                <a:latin typeface="League Spartan Bold"/>
              </a:rPr>
              <a:t>MAY 02, 2025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155899" y="4520475"/>
            <a:ext cx="6132101" cy="613210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931583" y="6441592"/>
            <a:ext cx="691293" cy="131560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1029954">
            <a:off x="16784224" y="7323122"/>
            <a:ext cx="456178" cy="86815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018554" y="7275140"/>
            <a:ext cx="391708" cy="74546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720122" y="6441592"/>
            <a:ext cx="691293" cy="131560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08662" y="6441592"/>
            <a:ext cx="691293" cy="1315609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028700" y="3122933"/>
            <a:ext cx="15052400" cy="615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82"/>
              </a:lnSpc>
            </a:pPr>
            <a:r>
              <a:rPr lang="en-US" sz="3710" spc="-103">
                <a:solidFill>
                  <a:srgbClr val="000000"/>
                </a:solidFill>
                <a:latin typeface="Roboto Bold"/>
              </a:rPr>
              <a:t>Facts:  the core of the movement, but not the first thing that the public sees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0"/>
            <a:ext cx="18288000" cy="2608696"/>
            <a:chOff x="0" y="0"/>
            <a:chExt cx="4816593" cy="687064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66569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119460" y="1006759"/>
            <a:ext cx="17106989" cy="1230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8"/>
              </a:lnSpc>
            </a:pPr>
            <a:r>
              <a:rPr lang="en-US" sz="3155" spc="1113">
                <a:solidFill>
                  <a:srgbClr val="000000"/>
                </a:solidFill>
                <a:latin typeface="League Spartan Bold"/>
              </a:rPr>
              <a:t>OUR FOCUS TODAY: </a:t>
            </a:r>
          </a:p>
          <a:p>
            <a:pPr>
              <a:lnSpc>
                <a:spcPts val="5048"/>
              </a:lnSpc>
              <a:spcBef>
                <a:spcPct val="0"/>
              </a:spcBef>
            </a:pPr>
            <a:r>
              <a:rPr lang="en-US" sz="3155" spc="1113">
                <a:solidFill>
                  <a:srgbClr val="000000"/>
                </a:solidFill>
                <a:latin typeface="League Spartan Bold"/>
              </a:rPr>
              <a:t>THE MESSAGE. WORDS. CREATIVITY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3905250"/>
            <a:ext cx="15052400" cy="615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82"/>
              </a:lnSpc>
            </a:pPr>
            <a:r>
              <a:rPr lang="en-US" sz="3710" spc="-103">
                <a:solidFill>
                  <a:srgbClr val="000000"/>
                </a:solidFill>
                <a:latin typeface="Roboto Bold"/>
              </a:rPr>
              <a:t>The public sees the message first, </a:t>
            </a:r>
            <a:r>
              <a:rPr lang="en-US" sz="3710" spc="-103">
                <a:solidFill>
                  <a:srgbClr val="EE2C32"/>
                </a:solidFill>
                <a:latin typeface="Roboto Bold"/>
              </a:rPr>
              <a:t>the story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4843771"/>
            <a:ext cx="11487375" cy="3363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67"/>
              </a:lnSpc>
            </a:pPr>
            <a:r>
              <a:rPr lang="en-US" sz="3917" spc="-109">
                <a:solidFill>
                  <a:srgbClr val="000000"/>
                </a:solidFill>
                <a:latin typeface="Roboto Bold"/>
              </a:rPr>
              <a:t>Call to action, protests, petitions, advocacy campaigns</a:t>
            </a:r>
          </a:p>
          <a:p>
            <a:pPr>
              <a:lnSpc>
                <a:spcPts val="5367"/>
              </a:lnSpc>
            </a:pPr>
          </a:p>
          <a:p>
            <a:pPr>
              <a:lnSpc>
                <a:spcPts val="5367"/>
              </a:lnSpc>
            </a:pPr>
          </a:p>
          <a:p>
            <a:pPr algn="ctr">
              <a:lnSpc>
                <a:spcPts val="5367"/>
              </a:lnSpc>
            </a:pPr>
            <a:r>
              <a:rPr lang="en-US" sz="3917" spc="-109">
                <a:solidFill>
                  <a:srgbClr val="000000"/>
                </a:solidFill>
                <a:latin typeface="Roboto Bold"/>
              </a:rPr>
              <a:t>often </a:t>
            </a:r>
            <a:r>
              <a:rPr lang="en-US" sz="3917" spc="-109">
                <a:solidFill>
                  <a:srgbClr val="000000"/>
                </a:solidFill>
                <a:latin typeface="Roboto Bold"/>
              </a:rPr>
              <a:t>appeal to the </a:t>
            </a:r>
            <a:r>
              <a:rPr lang="en-US" sz="3917" spc="-109">
                <a:solidFill>
                  <a:srgbClr val="EE2C32"/>
                </a:solidFill>
                <a:latin typeface="Roboto Bold"/>
              </a:rPr>
              <a:t>emotional side,</a:t>
            </a:r>
          </a:p>
          <a:p>
            <a:pPr algn="ctr">
              <a:lnSpc>
                <a:spcPts val="5367"/>
              </a:lnSpc>
            </a:pPr>
            <a:r>
              <a:rPr lang="en-US" sz="3917" spc="-109">
                <a:solidFill>
                  <a:srgbClr val="000000"/>
                </a:solidFill>
                <a:latin typeface="Roboto Bold"/>
              </a:rPr>
              <a:t>not the rational one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6179215" y="5781734"/>
            <a:ext cx="936579" cy="9546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22124" r="0" b="24700"/>
          <a:stretch>
            <a:fillRect/>
          </a:stretch>
        </p:blipFill>
        <p:spPr>
          <a:xfrm flipH="false" flipV="false" rot="0">
            <a:off x="0" y="1951084"/>
            <a:ext cx="18226449" cy="686509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69083" y="6210300"/>
            <a:ext cx="5857367" cy="41148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119460" y="1006759"/>
            <a:ext cx="17106989" cy="1230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48"/>
              </a:lnSpc>
            </a:pPr>
            <a:r>
              <a:rPr lang="en-US" sz="3155" spc="1113">
                <a:solidFill>
                  <a:srgbClr val="000000"/>
                </a:solidFill>
                <a:latin typeface="League Spartan Bold"/>
              </a:rPr>
              <a:t>OUR FOCUS TODAY: </a:t>
            </a:r>
          </a:p>
          <a:p>
            <a:pPr>
              <a:lnSpc>
                <a:spcPts val="5048"/>
              </a:lnSpc>
              <a:spcBef>
                <a:spcPct val="0"/>
              </a:spcBef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568007" y="7883621"/>
            <a:ext cx="3993852" cy="515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8"/>
              </a:lnSpc>
            </a:pPr>
            <a:r>
              <a:rPr lang="en-US" sz="2955">
                <a:solidFill>
                  <a:srgbClr val="FFFFFF"/>
                </a:solidFill>
                <a:latin typeface="Roboto"/>
              </a:rPr>
              <a:t>- John Langshaw Austin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1160045" y="860932"/>
            <a:ext cx="6534348" cy="5246370"/>
            <a:chOff x="0" y="0"/>
            <a:chExt cx="7467600" cy="599567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r="r" b="b" t="t" l="l"/>
              <a:pathLst>
                <a:path h="4513580" w="746760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r="r" b="b" t="t" l="l"/>
              <a:pathLst>
                <a:path h="695960" w="746760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CFCECE"/>
            </a:solidFill>
          </p:spPr>
        </p:sp>
        <p:sp>
          <p:nvSpPr>
            <p:cNvPr name="Freeform 5" id="5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r="r" b="b" t="t" l="l"/>
              <a:pathLst>
                <a:path h="791210" w="260604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r="r" b="b" t="t" l="l"/>
              <a:pathLst>
                <a:path h="3835400" w="682752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2"/>
              <a:stretch>
                <a:fillRect l="0" r="0" t="-66" b="-66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06601" y="3341242"/>
            <a:ext cx="563731" cy="44252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06601" y="5052402"/>
            <a:ext cx="563731" cy="442529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06601" y="6761756"/>
            <a:ext cx="563731" cy="44252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8575563">
            <a:off x="280498" y="7251170"/>
            <a:ext cx="4198078" cy="4891828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06601" y="8247846"/>
            <a:ext cx="563731" cy="442529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028700" y="923925"/>
            <a:ext cx="6874495" cy="1515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60"/>
              </a:lnSpc>
            </a:pPr>
            <a:r>
              <a:rPr lang="en-US" sz="2537" spc="895">
                <a:solidFill>
                  <a:srgbClr val="000000"/>
                </a:solidFill>
                <a:latin typeface="League Spartan Bold"/>
              </a:rPr>
              <a:t>HOW TO STRUCTURE </a:t>
            </a:r>
          </a:p>
          <a:p>
            <a:pPr>
              <a:lnSpc>
                <a:spcPts val="4060"/>
              </a:lnSpc>
            </a:pPr>
            <a:r>
              <a:rPr lang="en-US" sz="2537" spc="895">
                <a:solidFill>
                  <a:srgbClr val="000000"/>
                </a:solidFill>
                <a:latin typeface="League Spartan Bold"/>
              </a:rPr>
              <a:t>AN IMPACTFUL MESSAGE</a:t>
            </a:r>
          </a:p>
          <a:p>
            <a:pPr>
              <a:lnSpc>
                <a:spcPts val="4060"/>
              </a:lnSpc>
              <a:spcBef>
                <a:spcPct val="0"/>
              </a:spcBef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051307" y="2890421"/>
            <a:ext cx="8199735" cy="1453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"/>
              </a:rPr>
              <a:t>Identify the target audience and the values you want to use in your message. What is important to them? What can they relate to?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051307" y="4782556"/>
            <a:ext cx="7958182" cy="977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"/>
              </a:rPr>
              <a:t>Look at the facts of your campaign, and think of how they make your audience </a:t>
            </a:r>
            <a:r>
              <a:rPr lang="en-US" sz="3487" spc="-97">
                <a:solidFill>
                  <a:srgbClr val="000000"/>
                </a:solidFill>
                <a:latin typeface="Roboto Bold"/>
              </a:rPr>
              <a:t>feel</a:t>
            </a:r>
            <a:r>
              <a:rPr lang="en-US" sz="3487" spc="-97">
                <a:solidFill>
                  <a:srgbClr val="000000"/>
                </a:solidFill>
                <a:latin typeface="Roboto"/>
              </a:rPr>
              <a:t>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051307" y="7975810"/>
            <a:ext cx="7958182" cy="9770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Be creative and don't be afraid to be creative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051307" y="6697081"/>
            <a:ext cx="7958182" cy="50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"/>
              </a:rPr>
              <a:t>Less is more, be clear, short</a:t>
            </a:r>
          </a:p>
        </p:txBody>
      </p:sp>
      <p:sp>
        <p:nvSpPr>
          <p:cNvPr name="AutoShape 17" id="17"/>
          <p:cNvSpPr/>
          <p:nvPr/>
        </p:nvSpPr>
        <p:spPr>
          <a:xfrm rot="5400000">
            <a:off x="12827971" y="9017082"/>
            <a:ext cx="3246120" cy="0"/>
          </a:xfrm>
          <a:prstGeom prst="line">
            <a:avLst/>
          </a:prstGeom>
          <a:ln cap="flat" w="47625">
            <a:solidFill>
              <a:srgbClr val="FBD7D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8" id="18"/>
          <p:cNvSpPr txBox="true"/>
          <p:nvPr/>
        </p:nvSpPr>
        <p:spPr>
          <a:xfrm rot="0">
            <a:off x="15060384" y="7446410"/>
            <a:ext cx="2353486" cy="50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We don't...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679789" y="7446410"/>
            <a:ext cx="1395990" cy="50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We...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51042" y="8257371"/>
            <a:ext cx="4043936" cy="1646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11"/>
              </a:lnSpc>
            </a:pPr>
            <a:r>
              <a:rPr lang="en-US" sz="2418" spc="-67">
                <a:solidFill>
                  <a:srgbClr val="FBD7D6"/>
                </a:solidFill>
                <a:latin typeface="Roboto Bold"/>
              </a:rPr>
              <a:t>are aware of the facts and information and we reflect them in short, effective messages that will spark the interest of our public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580727" y="8257371"/>
            <a:ext cx="3198500" cy="998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11"/>
              </a:lnSpc>
            </a:pPr>
            <a:r>
              <a:rPr lang="en-US" sz="2418" spc="-67">
                <a:solidFill>
                  <a:srgbClr val="FBD7D6"/>
                </a:solidFill>
                <a:latin typeface="Roboto Bold"/>
              </a:rPr>
              <a:t>manipulate information in order to convince the audience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32268"/>
            <a:ext cx="18288000" cy="2608696"/>
            <a:chOff x="0" y="0"/>
            <a:chExt cx="4816593" cy="68706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665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2476428"/>
            <a:ext cx="6400207" cy="621044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052828" y="2476428"/>
            <a:ext cx="8976322" cy="489617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28700" y="1057275"/>
            <a:ext cx="10702124" cy="50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Recurring messages: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786024"/>
            <a:ext cx="7958182" cy="50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"/>
              </a:rPr>
              <a:t>"United" - togetherness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445659" y="7579420"/>
            <a:ext cx="5583492" cy="571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77"/>
              </a:lnSpc>
            </a:pPr>
            <a:r>
              <a:rPr lang="en-US" sz="2015" spc="-56">
                <a:solidFill>
                  <a:srgbClr val="000000"/>
                </a:solidFill>
                <a:latin typeface="Roboto"/>
              </a:rPr>
              <a:t>Party union formed by Podemos, a Spanish party that emerged from a civic movement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8896422"/>
            <a:ext cx="5583492" cy="296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177"/>
              </a:lnSpc>
            </a:pPr>
            <a:r>
              <a:rPr lang="en-US" sz="2015" spc="-56">
                <a:solidFill>
                  <a:srgbClr val="000000"/>
                </a:solidFill>
                <a:latin typeface="Roboto"/>
              </a:rPr>
              <a:t>Civic group from Romania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-2208245" y="2677901"/>
            <a:ext cx="8355513" cy="469784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3803271" y="5374667"/>
            <a:ext cx="7525661" cy="501710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612635" y="3043657"/>
            <a:ext cx="9126843" cy="5115044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0" y="-132268"/>
            <a:ext cx="18288000" cy="2608696"/>
            <a:chOff x="0" y="0"/>
            <a:chExt cx="4816593" cy="687064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6656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1057275"/>
            <a:ext cx="10702124" cy="50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Recurring messages: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912475"/>
            <a:ext cx="14005505" cy="43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09"/>
              </a:lnSpc>
            </a:pPr>
            <a:r>
              <a:rPr lang="en-US" sz="2971" spc="-83">
                <a:solidFill>
                  <a:srgbClr val="000000"/>
                </a:solidFill>
                <a:latin typeface="Roboto"/>
              </a:rPr>
              <a:t>Resist - resistance against the corrupt system/ oppressors ("we are not going anywhere")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10381" y="3469003"/>
            <a:ext cx="345535" cy="358997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218484" y="4923436"/>
            <a:ext cx="529329" cy="2735879"/>
            <a:chOff x="0" y="0"/>
            <a:chExt cx="139412" cy="720561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39412" cy="720561"/>
            </a:xfrm>
            <a:custGeom>
              <a:avLst/>
              <a:gdLst/>
              <a:ahLst/>
              <a:cxnLst/>
              <a:rect r="r" b="b" t="t" l="l"/>
              <a:pathLst>
                <a:path h="720561" w="139412">
                  <a:moveTo>
                    <a:pt x="0" y="0"/>
                  </a:moveTo>
                  <a:lnTo>
                    <a:pt x="139412" y="0"/>
                  </a:lnTo>
                  <a:lnTo>
                    <a:pt x="139412" y="720561"/>
                  </a:lnTo>
                  <a:lnTo>
                    <a:pt x="0" y="720561"/>
                  </a:lnTo>
                  <a:close/>
                </a:path>
              </a:pathLst>
            </a:custGeom>
            <a:solidFill>
              <a:srgbClr val="0AB89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16553" y="6049326"/>
            <a:ext cx="345535" cy="358997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28700" y="942975"/>
            <a:ext cx="9254380" cy="3975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31"/>
              </a:lnSpc>
              <a:spcBef>
                <a:spcPct val="0"/>
              </a:spcBef>
            </a:pPr>
            <a:r>
              <a:rPr lang="en-US" sz="2082" spc="189">
                <a:solidFill>
                  <a:srgbClr val="000000"/>
                </a:solidFill>
                <a:latin typeface="League Spartan Bold"/>
              </a:rPr>
              <a:t>FIRST OF ALL: A BIT ABOUT ME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36825" y="4677460"/>
            <a:ext cx="3945847" cy="161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2890">
                <a:solidFill>
                  <a:srgbClr val="FFFFFF"/>
                </a:solidFill>
                <a:latin typeface="Roboto Bold"/>
              </a:rPr>
              <a:t>*Insert information about the facilitator and the experience*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8422665" y="5143500"/>
            <a:ext cx="10001092" cy="5625614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0" y="-132268"/>
            <a:ext cx="18288000" cy="2608696"/>
            <a:chOff x="0" y="0"/>
            <a:chExt cx="4816593" cy="687064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6656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8422665" y="-118012"/>
            <a:ext cx="9865335" cy="526151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61944" y="3297878"/>
            <a:ext cx="7956669" cy="5353657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028700" y="878805"/>
            <a:ext cx="10702124" cy="50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Recurring messages: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524266"/>
            <a:ext cx="14005505" cy="837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09"/>
              </a:lnSpc>
            </a:pPr>
            <a:r>
              <a:rPr lang="en-US" sz="2971" spc="-83">
                <a:solidFill>
                  <a:srgbClr val="000000"/>
                </a:solidFill>
                <a:latin typeface="Roboto"/>
              </a:rPr>
              <a:t>We are watching/ We see you</a:t>
            </a:r>
          </a:p>
          <a:p>
            <a:pPr>
              <a:lnSpc>
                <a:spcPts val="3209"/>
              </a:lnSpc>
            </a:pPr>
            <a:r>
              <a:rPr lang="en-US" sz="2971" spc="-83">
                <a:solidFill>
                  <a:srgbClr val="000000"/>
                </a:solidFill>
                <a:latin typeface="Roboto"/>
              </a:rPr>
              <a:t>"You will not get away with it" - Watchdog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908763" y="1210455"/>
            <a:ext cx="12470475" cy="2033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537" spc="895">
                <a:solidFill>
                  <a:srgbClr val="000000"/>
                </a:solidFill>
                <a:latin typeface="League Spartan Bold"/>
              </a:rPr>
              <a:t>CAN YOU GIVE AN EXAMPLE OF ADVOCACY CAMPAIGN FROM YOUR COUNTRY?</a:t>
            </a:r>
          </a:p>
          <a:p>
            <a:pPr algn="ctr">
              <a:lnSpc>
                <a:spcPts val="4060"/>
              </a:lnSpc>
            </a:pPr>
          </a:p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537" spc="895">
                <a:solidFill>
                  <a:srgbClr val="000000"/>
                </a:solidFill>
                <a:latin typeface="League Spartan Bold"/>
              </a:rPr>
              <a:t>WHAT WAS THE KEY MESSAGE?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047452" y="4114191"/>
            <a:ext cx="2193096" cy="4173712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0" y="8402203"/>
            <a:ext cx="18288000" cy="2608696"/>
            <a:chOff x="0" y="0"/>
            <a:chExt cx="4816593" cy="687064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6656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789788" y="-760609"/>
            <a:ext cx="4071938" cy="41148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504769" y="6344803"/>
            <a:ext cx="407193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979601"/>
            <a:ext cx="18288000" cy="2608696"/>
            <a:chOff x="0" y="0"/>
            <a:chExt cx="4816593" cy="68706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665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587152" y="1813749"/>
            <a:ext cx="6898849" cy="7929711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028700" y="2547174"/>
            <a:ext cx="16230600" cy="5263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Think about a cause you would like to advocate for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Set the big goal of your campaign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Set the target audience (age, gender, urban/ rural, income, beliefs/ values, political orientation, hobbies etc.)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3487" spc="-97">
                <a:solidFill>
                  <a:srgbClr val="000000"/>
                </a:solidFill>
                <a:latin typeface="Roboto Bold"/>
              </a:rPr>
              <a:t>State the vision of your campaign (one/two phrases) </a:t>
            </a:r>
          </a:p>
          <a:p>
            <a:pPr algn="ctr">
              <a:lnSpc>
                <a:spcPts val="3766"/>
              </a:lnSpc>
            </a:pPr>
          </a:p>
          <a:p>
            <a:pPr algn="ctr">
              <a:lnSpc>
                <a:spcPts val="3766"/>
              </a:lnSpc>
            </a:pPr>
            <a:r>
              <a:rPr lang="en-US" sz="3487" spc="-97">
                <a:solidFill>
                  <a:srgbClr val="E66569"/>
                </a:solidFill>
                <a:latin typeface="Roboto Bold"/>
              </a:rPr>
              <a:t>Create the key message of your campaign</a:t>
            </a:r>
          </a:p>
          <a:p>
            <a:pPr algn="ctr">
              <a:lnSpc>
                <a:spcPts val="3766"/>
              </a:lnSpc>
            </a:pPr>
            <a:r>
              <a:rPr lang="en-US" sz="3487" spc="-97">
                <a:solidFill>
                  <a:srgbClr val="E66569"/>
                </a:solidFill>
                <a:latin typeface="Roboto Bold"/>
              </a:rPr>
              <a:t>(make a short presentation that states it)</a:t>
            </a:r>
            <a:r>
              <a:rPr lang="en-US" sz="3487" spc="-97">
                <a:solidFill>
                  <a:srgbClr val="E38886"/>
                </a:solidFill>
                <a:latin typeface="Roboto Bold"/>
              </a:rPr>
              <a:t> </a:t>
            </a:r>
          </a:p>
        </p:txBody>
      </p:sp>
      <p:sp>
        <p:nvSpPr>
          <p:cNvPr name="AutoShape 7" id="7"/>
          <p:cNvSpPr/>
          <p:nvPr/>
        </p:nvSpPr>
        <p:spPr>
          <a:xfrm rot="5400000">
            <a:off x="8904268" y="3255345"/>
            <a:ext cx="43183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8" id="8"/>
          <p:cNvSpPr/>
          <p:nvPr/>
        </p:nvSpPr>
        <p:spPr>
          <a:xfrm rot="5400000">
            <a:off x="8904268" y="4264329"/>
            <a:ext cx="43183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9" id="9"/>
          <p:cNvSpPr/>
          <p:nvPr/>
        </p:nvSpPr>
        <p:spPr>
          <a:xfrm rot="5400000">
            <a:off x="8880456" y="5659457"/>
            <a:ext cx="43183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0" id="10"/>
          <p:cNvSpPr/>
          <p:nvPr/>
        </p:nvSpPr>
        <p:spPr>
          <a:xfrm rot="5400000">
            <a:off x="8904268" y="6595479"/>
            <a:ext cx="431839" cy="0"/>
          </a:xfrm>
          <a:prstGeom prst="line">
            <a:avLst/>
          </a:prstGeom>
          <a:ln cap="flat" w="47625">
            <a:solidFill>
              <a:srgbClr val="000000"/>
            </a:solidFill>
            <a:prstDash val="solid"/>
            <a:headEnd type="none" len="sm" w="sm"/>
            <a:tailEnd type="triangle" len="med" w="lg"/>
          </a:ln>
        </p:spPr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0104" y="-353492"/>
            <a:ext cx="4941354" cy="41148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266825" y="1052816"/>
            <a:ext cx="2287658" cy="760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49"/>
              </a:lnSpc>
            </a:pPr>
            <a:r>
              <a:rPr lang="en-US" sz="4488" spc="-125">
                <a:solidFill>
                  <a:srgbClr val="0AB89C"/>
                </a:solidFill>
                <a:latin typeface="Roboto Bold"/>
              </a:rPr>
              <a:t>Exercise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87429" y="7992798"/>
            <a:ext cx="14265516" cy="2624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46"/>
              </a:lnSpc>
            </a:pPr>
            <a:r>
              <a:rPr lang="en-US" sz="2890" spc="-80">
                <a:solidFill>
                  <a:srgbClr val="000000"/>
                </a:solidFill>
                <a:latin typeface="Roboto Bold"/>
              </a:rPr>
              <a:t>Remember, the creation of a message doesn’t come only from creativity, it requires thorough research of the target audience, message testing, and improvement.</a:t>
            </a:r>
            <a:r>
              <a:rPr lang="en-US" sz="2890" spc="-80">
                <a:solidFill>
                  <a:srgbClr val="000000"/>
                </a:solidFill>
                <a:latin typeface="Roboto Bold"/>
              </a:rPr>
              <a:t> </a:t>
            </a:r>
          </a:p>
          <a:p>
            <a:pPr algn="ctr">
              <a:lnSpc>
                <a:spcPts val="4046"/>
              </a:lnSpc>
            </a:pPr>
          </a:p>
          <a:p>
            <a:pPr algn="ctr">
              <a:lnSpc>
                <a:spcPts val="4046"/>
              </a:lnSpc>
            </a:pPr>
            <a:r>
              <a:rPr lang="en-US" sz="2890" spc="-80">
                <a:solidFill>
                  <a:srgbClr val="000000"/>
                </a:solidFill>
                <a:latin typeface="Roboto Bold"/>
              </a:rPr>
              <a:t>But for today we focus on the creative</a:t>
            </a:r>
          </a:p>
          <a:p>
            <a:pPr algn="ctr">
              <a:lnSpc>
                <a:spcPts val="4885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AB8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75648"/>
            <a:ext cx="18288000" cy="2608696"/>
            <a:chOff x="0" y="0"/>
            <a:chExt cx="4816593" cy="68706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6656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10381" y="4347296"/>
            <a:ext cx="345535" cy="3589974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1864484" y="4394921"/>
            <a:ext cx="13735273" cy="3542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82"/>
              </a:lnSpc>
            </a:pPr>
            <a:r>
              <a:rPr lang="en-US" sz="3687" spc="-103">
                <a:solidFill>
                  <a:srgbClr val="000000"/>
                </a:solidFill>
                <a:latin typeface="Roboto"/>
              </a:rPr>
              <a:t>What was the most difficult part of the exercise for you?</a:t>
            </a:r>
          </a:p>
          <a:p>
            <a:pPr>
              <a:lnSpc>
                <a:spcPts val="3982"/>
              </a:lnSpc>
            </a:pPr>
          </a:p>
          <a:p>
            <a:pPr>
              <a:lnSpc>
                <a:spcPts val="3982"/>
              </a:lnSpc>
            </a:pPr>
            <a:r>
              <a:rPr lang="en-US" sz="3687" spc="-103">
                <a:solidFill>
                  <a:srgbClr val="000000"/>
                </a:solidFill>
                <a:latin typeface="Roboto"/>
              </a:rPr>
              <a:t>What was the process of creating your message?</a:t>
            </a:r>
          </a:p>
          <a:p>
            <a:pPr>
              <a:lnSpc>
                <a:spcPts val="3982"/>
              </a:lnSpc>
            </a:pPr>
          </a:p>
          <a:p>
            <a:pPr>
              <a:lnSpc>
                <a:spcPts val="3982"/>
              </a:lnSpc>
            </a:pPr>
            <a:r>
              <a:rPr lang="en-US" sz="3687" spc="-103">
                <a:solidFill>
                  <a:srgbClr val="000000"/>
                </a:solidFill>
                <a:latin typeface="Roboto"/>
              </a:rPr>
              <a:t>How did the team work?</a:t>
            </a:r>
          </a:p>
          <a:p>
            <a:pPr>
              <a:lnSpc>
                <a:spcPts val="3982"/>
              </a:lnSpc>
            </a:pPr>
          </a:p>
          <a:p>
            <a:pPr>
              <a:lnSpc>
                <a:spcPts val="3982"/>
              </a:lnSpc>
            </a:pPr>
            <a:r>
              <a:rPr lang="en-US" sz="3687" spc="-103">
                <a:solidFill>
                  <a:srgbClr val="000000"/>
                </a:solidFill>
                <a:latin typeface="Roboto"/>
              </a:rPr>
              <a:t>Thoughts on the other mini-campaigns?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927921" y="3923842"/>
            <a:ext cx="2331379" cy="443688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093610" y="-749663"/>
            <a:ext cx="4071938" cy="41148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360760" y="7937269"/>
            <a:ext cx="4071938" cy="41148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167523" y="514350"/>
            <a:ext cx="1952953" cy="1586775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028700" y="971550"/>
            <a:ext cx="6970529" cy="615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82"/>
              </a:lnSpc>
            </a:pPr>
            <a:r>
              <a:rPr lang="en-US" sz="3710" spc="-103">
                <a:solidFill>
                  <a:srgbClr val="000000"/>
                </a:solidFill>
                <a:latin typeface="Roboto Bold"/>
              </a:rPr>
              <a:t>Discussion session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2C32">
                <a:alpha val="8980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37474">
            <a:off x="5781803" y="4523552"/>
            <a:ext cx="7315200" cy="195975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460098" y="5960796"/>
            <a:ext cx="8566000" cy="893939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-221369">
            <a:off x="1797670" y="3349705"/>
            <a:ext cx="14667022" cy="3452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198" spc="646">
                <a:solidFill>
                  <a:srgbClr val="000000"/>
                </a:solidFill>
                <a:latin typeface="League Spartan Bold"/>
              </a:rPr>
              <a:t>THANK</a:t>
            </a:r>
          </a:p>
          <a:p>
            <a:pPr algn="ctr">
              <a:lnSpc>
                <a:spcPts val="13330"/>
              </a:lnSpc>
            </a:pPr>
            <a:r>
              <a:rPr lang="en-US" sz="13198" spc="646">
                <a:solidFill>
                  <a:srgbClr val="000000"/>
                </a:solidFill>
                <a:latin typeface="League Spartan Bold"/>
              </a:rPr>
              <a:t>YOU</a:t>
            </a:r>
          </a:p>
        </p:txBody>
      </p:sp>
      <p:sp>
        <p:nvSpPr>
          <p:cNvPr name="TextBox 8" id="8"/>
          <p:cNvSpPr txBox="true"/>
          <p:nvPr/>
        </p:nvSpPr>
        <p:spPr>
          <a:xfrm rot="-5400000">
            <a:off x="-1652198" y="2813005"/>
            <a:ext cx="5098847" cy="262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18"/>
              </a:lnSpc>
              <a:spcBef>
                <a:spcPct val="0"/>
              </a:spcBef>
            </a:pPr>
            <a:r>
              <a:rPr lang="en-US" sz="1386" spc="144">
                <a:solidFill>
                  <a:srgbClr val="000000"/>
                </a:solidFill>
                <a:latin typeface="League Spartan Bold"/>
              </a:rPr>
              <a:t>EU DEMOCRACY RALLY</a:t>
            </a:r>
          </a:p>
        </p:txBody>
      </p:sp>
      <p:sp>
        <p:nvSpPr>
          <p:cNvPr name="TextBox 9" id="9"/>
          <p:cNvSpPr txBox="true"/>
          <p:nvPr/>
        </p:nvSpPr>
        <p:spPr>
          <a:xfrm rot="-5400000">
            <a:off x="-1943721" y="2813005"/>
            <a:ext cx="5098847" cy="262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18"/>
              </a:lnSpc>
              <a:spcBef>
                <a:spcPct val="0"/>
              </a:spcBef>
            </a:pPr>
            <a:r>
              <a:rPr lang="en-US" sz="1386" spc="144">
                <a:solidFill>
                  <a:srgbClr val="000000"/>
                </a:solidFill>
                <a:latin typeface="League Spartan Bold"/>
              </a:rPr>
              <a:t>FACILITATOR: ANA DRAGOMIR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461856" y="9428339"/>
            <a:ext cx="5098847" cy="262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218"/>
              </a:lnSpc>
              <a:spcBef>
                <a:spcPct val="0"/>
              </a:spcBef>
            </a:pPr>
            <a:r>
              <a:rPr lang="en-US" sz="1386" spc="144">
                <a:solidFill>
                  <a:srgbClr val="000000"/>
                </a:solidFill>
                <a:latin typeface="League Spartan Bold"/>
              </a:rPr>
              <a:t>LUXEMBOURG 2022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67565">
            <a:off x="-3269598" y="6151296"/>
            <a:ext cx="8566000" cy="893939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365641">
            <a:off x="-3079098" y="6341796"/>
            <a:ext cx="8566000" cy="893939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186353">
            <a:off x="15951398" y="-4074640"/>
            <a:ext cx="8566000" cy="893939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3994450">
            <a:off x="15951398" y="-3440995"/>
            <a:ext cx="8566000" cy="89393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8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526770" y="6857238"/>
            <a:ext cx="9394073" cy="477923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alphaModFix amt="6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352855" y="526279"/>
            <a:ext cx="9582289" cy="256326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310381" y="4347296"/>
            <a:ext cx="345535" cy="358997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864484" y="4394921"/>
            <a:ext cx="9085430" cy="3581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82"/>
              </a:lnSpc>
            </a:pPr>
            <a:r>
              <a:rPr lang="en-US" sz="3687" spc="-103">
                <a:solidFill>
                  <a:srgbClr val="000000"/>
                </a:solidFill>
                <a:latin typeface="Roboto"/>
              </a:rPr>
              <a:t>Volunteering</a:t>
            </a:r>
          </a:p>
          <a:p>
            <a:pPr>
              <a:lnSpc>
                <a:spcPts val="3982"/>
              </a:lnSpc>
            </a:pPr>
          </a:p>
          <a:p>
            <a:pPr>
              <a:lnSpc>
                <a:spcPts val="3982"/>
              </a:lnSpc>
            </a:pPr>
            <a:r>
              <a:rPr lang="en-US" sz="3687" spc="-103">
                <a:solidFill>
                  <a:srgbClr val="000000"/>
                </a:solidFill>
                <a:latin typeface="Roboto"/>
              </a:rPr>
              <a:t>Voting</a:t>
            </a:r>
          </a:p>
          <a:p>
            <a:pPr>
              <a:lnSpc>
                <a:spcPts val="3982"/>
              </a:lnSpc>
            </a:pPr>
          </a:p>
          <a:p>
            <a:pPr>
              <a:lnSpc>
                <a:spcPts val="4198"/>
              </a:lnSpc>
            </a:pPr>
            <a:r>
              <a:rPr lang="en-US" sz="3887" spc="-108">
                <a:solidFill>
                  <a:srgbClr val="0AB89C"/>
                </a:solidFill>
                <a:latin typeface="Roboto Bold"/>
              </a:rPr>
              <a:t>Activism</a:t>
            </a:r>
          </a:p>
          <a:p>
            <a:pPr>
              <a:lnSpc>
                <a:spcPts val="3982"/>
              </a:lnSpc>
            </a:pPr>
          </a:p>
          <a:p>
            <a:pPr>
              <a:lnSpc>
                <a:spcPts val="4198"/>
              </a:lnSpc>
            </a:pPr>
            <a:r>
              <a:rPr lang="en-US" sz="3887" spc="-108">
                <a:solidFill>
                  <a:srgbClr val="0AB89C"/>
                </a:solidFill>
                <a:latin typeface="Roboto Bold"/>
              </a:rPr>
              <a:t>Advocacy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30147" y="1898523"/>
            <a:ext cx="6734398" cy="4628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4"/>
              </a:lnSpc>
              <a:spcBef>
                <a:spcPct val="0"/>
              </a:spcBef>
            </a:pPr>
            <a:r>
              <a:rPr lang="en-US" sz="2465" spc="946">
                <a:solidFill>
                  <a:srgbClr val="000000"/>
                </a:solidFill>
                <a:latin typeface="League Spartan Bold"/>
              </a:rPr>
              <a:t>POWER OF THE PEOPLE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72166" y="3379669"/>
            <a:ext cx="9291997" cy="631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65"/>
              </a:lnSpc>
            </a:pPr>
            <a:r>
              <a:rPr lang="en-US" sz="3770" spc="-105">
                <a:solidFill>
                  <a:srgbClr val="000000"/>
                </a:solidFill>
                <a:latin typeface="Roboto Bold"/>
              </a:rPr>
              <a:t>Main pillars of civic engagement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56366" y="1094004"/>
            <a:ext cx="11975267" cy="713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97"/>
              </a:lnSpc>
            </a:pPr>
            <a:r>
              <a:rPr lang="en-US" sz="4675" spc="247">
                <a:solidFill>
                  <a:srgbClr val="000000"/>
                </a:solidFill>
                <a:latin typeface="League Spartan"/>
              </a:rPr>
              <a:t>DEMOCRACY WHO?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70223" y="5302425"/>
            <a:ext cx="11107166" cy="808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6"/>
              </a:lnSpc>
            </a:pPr>
            <a:r>
              <a:rPr lang="en-US" sz="2600" spc="161">
                <a:solidFill>
                  <a:srgbClr val="EE2C32"/>
                </a:solidFill>
                <a:latin typeface="Barlow Condensed Bold Bold Italics"/>
              </a:rPr>
              <a:t>TO BE AN ACTIVIST IS TO SPEAK. TO BE AN ADVOCATE IS TO LISTEN.</a:t>
            </a:r>
          </a:p>
          <a:p>
            <a:pPr algn="ctr">
              <a:lnSpc>
                <a:spcPts val="3276"/>
              </a:lnSpc>
            </a:pPr>
            <a:r>
              <a:rPr lang="en-US" sz="2600" spc="161">
                <a:solidFill>
                  <a:srgbClr val="EE2C32"/>
                </a:solidFill>
                <a:latin typeface="Barlow Condensed Bold Bold Italics"/>
              </a:rPr>
              <a:t>Society can't move forward without both.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735596" y="6449950"/>
            <a:ext cx="3185246" cy="36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3000" spc="270">
                <a:solidFill>
                  <a:srgbClr val="0AB89C"/>
                </a:solidFill>
                <a:latin typeface="Barlow Condensed Bold Bold Italics"/>
              </a:rPr>
              <a:t>- EVA LEWIS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4816593" cy="270933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r="r" b="b" t="t" l="l"/>
              <a:pathLst>
                <a:path h="270933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2C32">
                <a:alpha val="75686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623895" y="4443904"/>
            <a:ext cx="13040209" cy="1275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5"/>
              </a:lnSpc>
            </a:pPr>
            <a:r>
              <a:rPr lang="en-US" sz="3259" spc="1251">
                <a:solidFill>
                  <a:srgbClr val="000000"/>
                </a:solidFill>
                <a:latin typeface="League Spartan Bold"/>
              </a:rPr>
              <a:t>COMMUNICATION TOOLS FOR</a:t>
            </a:r>
          </a:p>
          <a:p>
            <a:pPr algn="ctr">
              <a:lnSpc>
                <a:spcPts val="5215"/>
              </a:lnSpc>
              <a:spcBef>
                <a:spcPct val="0"/>
              </a:spcBef>
            </a:pPr>
            <a:r>
              <a:rPr lang="en-US" sz="3259" spc="1251">
                <a:solidFill>
                  <a:srgbClr val="000000"/>
                </a:solidFill>
                <a:latin typeface="League Spartan Bold"/>
              </a:rPr>
              <a:t>ADVOCACY AND CIVIC ENGAGEMENT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608696"/>
            <a:chOff x="0" y="0"/>
            <a:chExt cx="4816593" cy="68706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E2C32">
                <a:alpha val="75686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32000" y="3060562"/>
            <a:ext cx="19752000" cy="416587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13966" y="2891465"/>
            <a:ext cx="7601491" cy="713473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760717" y="2891465"/>
            <a:ext cx="8498583" cy="169971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8760717" y="4434834"/>
            <a:ext cx="8383662" cy="4047994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8760717" y="8692378"/>
            <a:ext cx="8498583" cy="1779175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028700" y="952500"/>
            <a:ext cx="14468763" cy="37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9"/>
              </a:lnSpc>
              <a:spcBef>
                <a:spcPct val="0"/>
              </a:spcBef>
            </a:pPr>
            <a:r>
              <a:rPr lang="en-US" sz="1999" spc="767">
                <a:solidFill>
                  <a:srgbClr val="000000"/>
                </a:solidFill>
                <a:latin typeface="League Spartan Bold"/>
              </a:rPr>
              <a:t>COMMUNICATION TOOLS FOR ADVOCACY AND CIVIC ENGAGEMENT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652660"/>
            <a:ext cx="14468763" cy="615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82"/>
              </a:lnSpc>
            </a:pPr>
            <a:r>
              <a:rPr lang="en-US" sz="3710" spc="-103">
                <a:solidFill>
                  <a:srgbClr val="000000"/>
                </a:solidFill>
                <a:latin typeface="League Spartan Bold"/>
              </a:rPr>
              <a:t>Social Media campaigns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608696"/>
            <a:chOff x="0" y="0"/>
            <a:chExt cx="4816593" cy="68706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E2C32">
                <a:alpha val="75686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0093" y="2932546"/>
            <a:ext cx="8412571" cy="707268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144000" y="4119723"/>
            <a:ext cx="8115300" cy="4698332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28700" y="952500"/>
            <a:ext cx="14468763" cy="37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9"/>
              </a:lnSpc>
              <a:spcBef>
                <a:spcPct val="0"/>
              </a:spcBef>
            </a:pPr>
            <a:r>
              <a:rPr lang="en-US" sz="1999" spc="767">
                <a:solidFill>
                  <a:srgbClr val="000000"/>
                </a:solidFill>
                <a:latin typeface="League Spartan Bold"/>
              </a:rPr>
              <a:t>COMMUNICATION TOOLS FOR ADVOCACY AND CIVIC ENGAGEMENT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652660"/>
            <a:ext cx="14468763" cy="615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82"/>
              </a:lnSpc>
            </a:pPr>
            <a:r>
              <a:rPr lang="en-US" sz="3710" spc="-103">
                <a:solidFill>
                  <a:srgbClr val="000000"/>
                </a:solidFill>
                <a:latin typeface="League Spartan Bold"/>
              </a:rPr>
              <a:t>Petitions (online/ offline)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608696"/>
            <a:chOff x="0" y="0"/>
            <a:chExt cx="4816593" cy="68706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E2C32">
                <a:alpha val="75686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1126425" y="2608696"/>
            <a:ext cx="5340144" cy="466120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919365" y="6206036"/>
            <a:ext cx="10628131" cy="380682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58539" y="3153771"/>
            <a:ext cx="9152325" cy="6104529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028700" y="952500"/>
            <a:ext cx="14468763" cy="37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9"/>
              </a:lnSpc>
              <a:spcBef>
                <a:spcPct val="0"/>
              </a:spcBef>
            </a:pPr>
            <a:r>
              <a:rPr lang="en-US" sz="1999" spc="767">
                <a:solidFill>
                  <a:srgbClr val="000000"/>
                </a:solidFill>
                <a:latin typeface="League Spartan Bold"/>
              </a:rPr>
              <a:t>COMMUNICATION TOOLS FOR ADVOCACY AND CIVIC ENGAGEMENT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652660"/>
            <a:ext cx="14468763" cy="615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82"/>
              </a:lnSpc>
            </a:pPr>
            <a:r>
              <a:rPr lang="en-US" sz="3710" spc="-103">
                <a:solidFill>
                  <a:srgbClr val="000000"/>
                </a:solidFill>
                <a:latin typeface="League Spartan Bold"/>
              </a:rPr>
              <a:t>Forms of protests (boycotts, call to action, street protests, etc)</a:t>
            </a:r>
          </a:p>
        </p:txBody>
      </p:sp>
      <p:sp>
        <p:nvSpPr>
          <p:cNvPr name="TextBox 10" id="10"/>
          <p:cNvSpPr txBox="true"/>
          <p:nvPr/>
        </p:nvSpPr>
        <p:spPr>
          <a:xfrm rot="-5400000">
            <a:off x="-1409314" y="7327727"/>
            <a:ext cx="3645188" cy="21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898"/>
              </a:lnSpc>
              <a:spcBef>
                <a:spcPct val="0"/>
              </a:spcBef>
            </a:pPr>
            <a:r>
              <a:rPr lang="en-US" sz="1186" spc="123">
                <a:solidFill>
                  <a:srgbClr val="000000"/>
                </a:solidFill>
                <a:latin typeface="League Spartan Bold"/>
              </a:rPr>
              <a:t>INQUAM PHOTOS / LIVIU FLORIN ALBEI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608696"/>
            <a:chOff x="0" y="0"/>
            <a:chExt cx="4816593" cy="68706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E2C32">
                <a:alpha val="75686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44899" y="2989696"/>
            <a:ext cx="7741822" cy="516121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144000" y="2989696"/>
            <a:ext cx="5360029" cy="516121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28700" y="952500"/>
            <a:ext cx="14468763" cy="37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9"/>
              </a:lnSpc>
              <a:spcBef>
                <a:spcPct val="0"/>
              </a:spcBef>
            </a:pPr>
            <a:r>
              <a:rPr lang="en-US" sz="1999" spc="767">
                <a:solidFill>
                  <a:srgbClr val="000000"/>
                </a:solidFill>
                <a:latin typeface="League Spartan Bold"/>
              </a:rPr>
              <a:t>COMMUNICATION TOOLS FOR ADVOCACY AND CIVIC ENGAGEMENT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652660"/>
            <a:ext cx="14468763" cy="615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82"/>
              </a:lnSpc>
            </a:pPr>
            <a:r>
              <a:rPr lang="en-US" sz="3710" spc="-103">
                <a:solidFill>
                  <a:srgbClr val="000000"/>
                </a:solidFill>
                <a:latin typeface="League Spartan Bold"/>
              </a:rPr>
              <a:t>Events (debates, exhibitions, workshops)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4899" y="8398561"/>
            <a:ext cx="5359760" cy="454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98"/>
              </a:lnSpc>
              <a:spcBef>
                <a:spcPct val="0"/>
              </a:spcBef>
            </a:pPr>
            <a:r>
              <a:rPr lang="en-US" sz="1186" spc="123">
                <a:solidFill>
                  <a:srgbClr val="000000"/>
                </a:solidFill>
                <a:latin typeface="League Spartan Bold"/>
              </a:rPr>
              <a:t>2019 - EXHIBITION WITH OBJECTS USED AS ELECTORAL BRIBE IN REGIONS OF ROMANIA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8398561"/>
            <a:ext cx="5359760" cy="21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98"/>
              </a:lnSpc>
              <a:spcBef>
                <a:spcPct val="0"/>
              </a:spcBef>
            </a:pPr>
            <a:r>
              <a:rPr lang="en-US" sz="1186" spc="123">
                <a:solidFill>
                  <a:srgbClr val="000000"/>
                </a:solidFill>
                <a:latin typeface="League Spartan Bold"/>
              </a:rPr>
              <a:t>2022 - DEBATE ON FREEDOM OF THE PRESS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608696"/>
            <a:chOff x="0" y="0"/>
            <a:chExt cx="4816593" cy="687064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816592" cy="687064"/>
            </a:xfrm>
            <a:custGeom>
              <a:avLst/>
              <a:gdLst/>
              <a:ahLst/>
              <a:cxnLst/>
              <a:rect r="r" b="b" t="t" l="l"/>
              <a:pathLst>
                <a:path h="68706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87064"/>
                  </a:lnTo>
                  <a:lnTo>
                    <a:pt x="0" y="687064"/>
                  </a:lnTo>
                  <a:close/>
                </a:path>
              </a:pathLst>
            </a:custGeom>
            <a:solidFill>
              <a:srgbClr val="EE2C32">
                <a:alpha val="75686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18"/>
                </a:lnSpc>
              </a:pPr>
            </a:p>
          </p:txBody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028700" y="2826687"/>
            <a:ext cx="7301368" cy="643161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978965" y="2608696"/>
            <a:ext cx="5878193" cy="717208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28700" y="952500"/>
            <a:ext cx="14468763" cy="374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99"/>
              </a:lnSpc>
              <a:spcBef>
                <a:spcPct val="0"/>
              </a:spcBef>
            </a:pPr>
            <a:r>
              <a:rPr lang="en-US" sz="1999" spc="767">
                <a:solidFill>
                  <a:srgbClr val="000000"/>
                </a:solidFill>
                <a:latin typeface="League Spartan Bold"/>
              </a:rPr>
              <a:t>COMMUNICATION TOOLS FOR ADVOCACY AND CIVIC ENGAGEMENT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652660"/>
            <a:ext cx="14468763" cy="615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082"/>
              </a:lnSpc>
            </a:pPr>
            <a:r>
              <a:rPr lang="en-US" sz="3710" spc="-103">
                <a:solidFill>
                  <a:srgbClr val="000000"/>
                </a:solidFill>
                <a:latin typeface="League Spartan Bold"/>
              </a:rPr>
              <a:t>Open Letters and Press releases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DAFEtLDJ4ag</dc:identifier>
  <dcterms:modified xsi:type="dcterms:W3CDTF">2011-08-01T06:04:30Z</dcterms:modified>
  <cp:revision>1</cp:revision>
  <dc:title>Workshop Presentation Luxemburg</dc:title>
</cp:coreProperties>
</file>